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8"/>
  </p:notesMasterIdLst>
  <p:sldIdLst>
    <p:sldId id="256" r:id="rId4"/>
    <p:sldId id="257" r:id="rId5"/>
    <p:sldId id="258" r:id="rId6"/>
    <p:sldId id="281" r:id="rId7"/>
    <p:sldId id="263" r:id="rId8"/>
    <p:sldId id="282" r:id="rId9"/>
    <p:sldId id="266" r:id="rId10"/>
    <p:sldId id="283" r:id="rId11"/>
    <p:sldId id="1097" r:id="rId12"/>
    <p:sldId id="284" r:id="rId13"/>
    <p:sldId id="1095" r:id="rId14"/>
    <p:sldId id="285" r:id="rId15"/>
    <p:sldId id="278" r:id="rId16"/>
    <p:sldId id="288" r:id="rId17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69861" autoAdjust="0"/>
  </p:normalViewPr>
  <p:slideViewPr>
    <p:cSldViewPr snapToGrid="0" snapToObjects="1">
      <p:cViewPr varScale="1">
        <p:scale>
          <a:sx n="47" d="100"/>
          <a:sy n="47" d="100"/>
        </p:scale>
        <p:origin x="1564" y="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ustomXml" Target="../customXml/item3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96745-48E1-427A-8A80-82B4AAD7292D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FEEE2-EBB7-4956-9349-BADDFFE7C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0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3-4 lines</a:t>
            </a:r>
          </a:p>
          <a:p>
            <a:r>
              <a:rPr lang="en-US" dirty="0" smtClean="0"/>
              <a:t>Use figures/tables,</a:t>
            </a:r>
            <a:r>
              <a:rPr lang="en-US" baseline="0" dirty="0" smtClean="0"/>
              <a:t> text goes here 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Modest functional benefit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EEE2-EBB7-4956-9349-BADDFFE7C5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88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Early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tx</a:t>
            </a:r>
            <a:r>
              <a:rPr lang="en-US" baseline="0" dirty="0" smtClean="0"/>
              <a:t> results favoring IF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Subgroup showed possible treatment effect favoring 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FEEE2-EBB7-4956-9349-BADDFFE7C5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9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1E24BC-25A7-F67E-6FA5-788D9EC2A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A95A6-0339-8B4F-AD93-C9666BEB285F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4C2FE37-91EA-3E55-22C0-F3A4C06CA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CBBD0AB-782C-71E9-EFE9-A7EDBC68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A5288-BB57-7346-AE8C-2D06068450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74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1A750F-4AC8-D4B6-D51F-6487556F6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400A4-F906-B74F-B82A-B2629BB34B1B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618E82-A9A7-0138-7E43-569BF906F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A8B9BC9-80D7-CD18-7C77-F9C6A65C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77782-91C5-7746-94DB-53B1C85EA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51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311032-A113-4483-31B6-76D5A119F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81318-0104-144F-822F-7A68CFEB80B5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DD2C09D-E9F3-44F8-1BB9-4D00A175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B74CBB-C2CC-02CE-0497-C701616C3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4CDD-6126-F04C-BC06-7CCF524623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92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B863EE8-258F-09C6-6EBE-8743DAB7B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35254-36CF-E74F-B81A-8C61BDE90DF0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B537EBF-8CC8-2161-C68D-5F9A69A6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2FC293D-E616-C9C2-D9A3-C6CB1C676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480CA-9EDF-B24A-A734-033953B54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56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521AF9C-768C-340A-20DE-ED25C9D7D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F3BA7-4974-814E-BCCB-25B76B8CAC6B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F5805B3-AD56-A503-C6A2-7BCACC87E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596AED1-1D4E-8A70-3A28-C161EE86C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F2186-2196-0D48-9BF0-7FA162BA11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71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851D861C-3824-BD37-BECB-D9C122004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0D7FF-A9FA-5544-B465-69A56E93823E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FECBB50C-9A67-6789-EB1A-2E216215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243A1A8-BD20-C544-5578-3BFD21668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6932F-0DA1-004A-B169-39AFC30B8A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60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38C1F59E-A7B1-1976-8926-E433956E7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E8344-4C6C-A440-8568-DC7D97A8E147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03401AE0-08C2-2287-03E9-33B884053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04CD64D9-32AC-516B-B793-02F0F820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65756-BE6C-A246-9BC0-809DD172EA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95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A7E20F84-DF96-B22B-73B7-E1738C7B8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9910C-4C01-9E4A-ADA9-9560957E4C14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D1F9C0FF-BCA8-5452-E3F5-44B52E19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9C2482C0-7CE7-176A-AF8A-2235134F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4BD4E-7951-9043-AFF8-8A8F08605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063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ADF67A21-4956-78E6-1EAC-25BDF782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21067-CD7C-4041-B264-51546D2629CB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8956DD5D-9FAC-E8EE-E11D-FBB24936B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044FEBED-D35D-9707-F4C2-D0014CD0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D978-8173-0E47-B41B-60DF1BA69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82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95EFB8C9-6CB3-D3BD-1C44-5B63AB580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B40C7-F85A-6846-9775-359D1DF9F7F5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00DDCF01-F724-9814-9918-AFE822C1F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5681985-2DF8-CCDA-91D9-D404C952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6FC3C-A3FD-AA43-9C11-D89B348D4A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02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72C416B-DCF2-2FF6-F017-E82BBC24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05642-B9DF-464E-8CA8-1F041367CF07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40FD1125-C538-1C32-6D94-26072C6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E2BF926A-9A14-725A-9DA8-501FAFAE4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28B48-AA8D-F646-815C-38195475B6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68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90623A46-DC8A-AC53-7B39-F9903A5264A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87B67961-76D9-859E-35D5-E7147B7B6E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79B898-2A9B-0F8C-6651-78E62AF7F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B9A75F5-3E76-E940-8B06-0870ABFCA85F}" type="datetime1">
              <a:rPr lang="en-US" altLang="en-US"/>
              <a:pPr>
                <a:defRPr/>
              </a:pPr>
              <a:t>10/15/2024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C43F5D-1DC2-1BD8-FEA7-84ED9DC6B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6140EDB-D510-8E47-E942-BB728E79C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6FE033-F0BE-8543-9974-68B83169AC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ED39219-2FCE-9F51-55BA-B2E20D8713EC}"/>
              </a:ext>
            </a:extLst>
          </p:cNvPr>
          <p:cNvSpPr/>
          <p:nvPr/>
        </p:nvSpPr>
        <p:spPr>
          <a:xfrm>
            <a:off x="-68263" y="-20638"/>
            <a:ext cx="12380913" cy="1504951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2051" name="Content Placeholder 5" descr="METRC logo.ai">
            <a:extLst>
              <a:ext uri="{FF2B5EF4-FFF2-40B4-BE49-F238E27FC236}">
                <a16:creationId xmlns="" xmlns:a16="http://schemas.microsoft.com/office/drawing/2014/main" id="{6F8C55D5-45A9-6E0E-4A4B-B47D9FAB1DA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>
          <a:xfrm>
            <a:off x="3630613" y="1952625"/>
            <a:ext cx="4981575" cy="2740025"/>
          </a:xfrm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F9925DE-0F64-422A-53F6-D795FE987A4B}"/>
              </a:ext>
            </a:extLst>
          </p:cNvPr>
          <p:cNvSpPr/>
          <p:nvPr/>
        </p:nvSpPr>
        <p:spPr>
          <a:xfrm>
            <a:off x="-98425" y="5342164"/>
            <a:ext cx="12442825" cy="150495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53" name="TextBox 8">
            <a:extLst>
              <a:ext uri="{FF2B5EF4-FFF2-40B4-BE49-F238E27FC236}">
                <a16:creationId xmlns="" xmlns:a16="http://schemas.microsoft.com/office/drawing/2014/main" id="{A981BA57-303A-4E21-BD92-ED8DA7BB41E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33127" y="5382755"/>
            <a:ext cx="11747500" cy="151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solidFill>
                  <a:schemeClr val="bg1"/>
                </a:solidFill>
                <a:latin typeface="Arial" panose="020B0604020202020204" pitchFamily="34" charset="0"/>
              </a:rPr>
              <a:t>Functional </a:t>
            </a:r>
            <a:r>
              <a:rPr lang="en-US" altLang="en-US" sz="2200" dirty="0">
                <a:solidFill>
                  <a:schemeClr val="bg1"/>
                </a:solidFill>
                <a:latin typeface="Arial" panose="020B0604020202020204" pitchFamily="34" charset="0"/>
              </a:rPr>
              <a:t>Outcomes after Modern Ring External Fixation or Internal Fixation for Severe Open Tibial Shaft </a:t>
            </a:r>
            <a:r>
              <a:rPr lang="en-US" altLang="en-US" sz="2200" dirty="0" smtClean="0">
                <a:solidFill>
                  <a:schemeClr val="bg1"/>
                </a:solidFill>
                <a:latin typeface="Arial" panose="020B0604020202020204" pitchFamily="34" charset="0"/>
              </a:rPr>
              <a:t>Fractures</a:t>
            </a:r>
            <a:endParaRPr lang="en-US" altLang="en-US" sz="22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buNone/>
            </a:pPr>
            <a:r>
              <a:rPr lang="en-US" altLang="en-US" sz="2200" dirty="0">
                <a:solidFill>
                  <a:schemeClr val="bg1"/>
                </a:solidFill>
              </a:rPr>
              <a:t>Solarczyk J, </a:t>
            </a:r>
            <a:r>
              <a:rPr lang="en-US" altLang="en-US" sz="2200" dirty="0" err="1">
                <a:solidFill>
                  <a:schemeClr val="bg1"/>
                </a:solidFill>
              </a:rPr>
              <a:t>Simske</a:t>
            </a:r>
            <a:r>
              <a:rPr lang="en-US" altLang="en-US" sz="2200" dirty="0">
                <a:solidFill>
                  <a:schemeClr val="bg1"/>
                </a:solidFill>
              </a:rPr>
              <a:t> NM, Thompson A, </a:t>
            </a:r>
            <a:r>
              <a:rPr lang="en-US" altLang="en-US" sz="2200" dirty="0" err="1">
                <a:solidFill>
                  <a:schemeClr val="bg1"/>
                </a:solidFill>
              </a:rPr>
              <a:t>Reider</a:t>
            </a:r>
            <a:r>
              <a:rPr lang="en-US" altLang="en-US" sz="2200" dirty="0">
                <a:solidFill>
                  <a:schemeClr val="bg1"/>
                </a:solidFill>
              </a:rPr>
              <a:t> L, Carroll E, O’Toole RV, </a:t>
            </a:r>
            <a:r>
              <a:rPr lang="en-US" altLang="en-US" sz="2200" dirty="0" err="1">
                <a:solidFill>
                  <a:schemeClr val="bg1"/>
                </a:solidFill>
              </a:rPr>
              <a:t>Vallier</a:t>
            </a:r>
            <a:r>
              <a:rPr lang="en-US" altLang="en-US" sz="2200" dirty="0">
                <a:solidFill>
                  <a:schemeClr val="bg1"/>
                </a:solidFill>
              </a:rPr>
              <a:t> HA, </a:t>
            </a:r>
            <a:r>
              <a:rPr lang="en-US" altLang="en-US" sz="2200" dirty="0" err="1">
                <a:solidFill>
                  <a:schemeClr val="bg1"/>
                </a:solidFill>
              </a:rPr>
              <a:t>Morshed</a:t>
            </a:r>
            <a:r>
              <a:rPr lang="en-US" altLang="en-US" sz="2200" dirty="0">
                <a:solidFill>
                  <a:schemeClr val="bg1"/>
                </a:solidFill>
              </a:rPr>
              <a:t> </a:t>
            </a:r>
            <a:r>
              <a:rPr lang="en-US" altLang="en-US" sz="2200" dirty="0" smtClean="0">
                <a:solidFill>
                  <a:schemeClr val="bg1"/>
                </a:solidFill>
              </a:rPr>
              <a:t>S, and </a:t>
            </a:r>
            <a:r>
              <a:rPr lang="en-US" altLang="en-US" sz="2200" dirty="0">
                <a:solidFill>
                  <a:schemeClr val="bg1"/>
                </a:solidFill>
              </a:rPr>
              <a:t>METRC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5" descr="METRC logo.ai">
            <a:extLst>
              <a:ext uri="{FF2B5EF4-FFF2-40B4-BE49-F238E27FC236}">
                <a16:creationId xmlns="" xmlns:a16="http://schemas.microsoft.com/office/drawing/2014/main" id="{B167805E-9462-CAA0-610C-7FCCA1E9C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CB2D90F2-167C-74FD-9A58-67FD11B5714C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68" name="Title 1">
            <a:extLst>
              <a:ext uri="{FF2B5EF4-FFF2-40B4-BE49-F238E27FC236}">
                <a16:creationId xmlns="" xmlns:a16="http://schemas.microsoft.com/office/drawing/2014/main" id="{E410F1ED-B454-449E-8FB0-F3AF90020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660650"/>
            <a:ext cx="10972800" cy="1143000"/>
          </a:xfrm>
        </p:spPr>
        <p:txBody>
          <a:bodyPr/>
          <a:lstStyle/>
          <a:p>
            <a:r>
              <a:rPr lang="en-US" altLang="en-US" sz="6600"/>
              <a:t>Discussion</a:t>
            </a: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FCCA0EC5-9618-12D0-EFC9-68DB8A02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Discussion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="" xmlns:a16="http://schemas.microsoft.com/office/drawing/2014/main" id="{6A8E0376-9C40-9657-2583-B30498612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W</a:t>
            </a:r>
            <a:r>
              <a:rPr lang="en-US" sz="2800" dirty="0" smtClean="0"/>
              <a:t>e </a:t>
            </a:r>
            <a:r>
              <a:rPr lang="en-US" sz="2800" dirty="0"/>
              <a:t>found no treatment differences in early physical </a:t>
            </a:r>
            <a:r>
              <a:rPr lang="en-US" sz="2800" dirty="0" smtClean="0"/>
              <a:t>function.</a:t>
            </a:r>
          </a:p>
          <a:p>
            <a:pPr lvl="1" eaLnBrk="1" hangingPunct="1"/>
            <a:r>
              <a:rPr lang="en-US" sz="2400" dirty="0" smtClean="0"/>
              <a:t>Statistically significant differences did not exceed MCIDs (</a:t>
            </a:r>
            <a:r>
              <a:rPr lang="en-US" sz="2400" dirty="0" err="1" smtClean="0"/>
              <a:t>Agel</a:t>
            </a:r>
            <a:r>
              <a:rPr lang="en-US" sz="2400" dirty="0" smtClean="0"/>
              <a:t> 2022).</a:t>
            </a:r>
          </a:p>
          <a:p>
            <a:pPr eaLnBrk="1" hangingPunct="1"/>
            <a:r>
              <a:rPr lang="en-US" sz="2800" dirty="0" smtClean="0"/>
              <a:t>IF </a:t>
            </a:r>
            <a:r>
              <a:rPr lang="en-US" sz="2800" dirty="0"/>
              <a:t>patients were more likely to walk without an assistive device at six months from injury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Fracture </a:t>
            </a:r>
            <a:r>
              <a:rPr lang="en-US" sz="2800" dirty="0"/>
              <a:t>location may modify the effect of treatment on physical function with respect to the VR-12 </a:t>
            </a:r>
            <a:r>
              <a:rPr lang="en-US" sz="2800" dirty="0" smtClean="0"/>
              <a:t>PCS, favoring IF </a:t>
            </a:r>
            <a:r>
              <a:rPr lang="en-US" sz="2800" dirty="0"/>
              <a:t>in </a:t>
            </a:r>
            <a:r>
              <a:rPr lang="en-US" sz="2800" dirty="0" smtClean="0"/>
              <a:t>end-segment </a:t>
            </a:r>
            <a:r>
              <a:rPr lang="en-US" sz="2800" dirty="0"/>
              <a:t>fractures compared to diaphyseal fractures at all time points</a:t>
            </a:r>
            <a:r>
              <a:rPr lang="en-US" sz="2800" dirty="0" smtClean="0"/>
              <a:t>.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overall rates of impairment remained high up to 1 year following injury.</a:t>
            </a:r>
            <a:endParaRPr lang="en-US" altLang="en-US" sz="2800" dirty="0"/>
          </a:p>
        </p:txBody>
      </p:sp>
      <p:pic>
        <p:nvPicPr>
          <p:cNvPr id="12292" name="Content Placeholder 5" descr="METRC logo.ai">
            <a:extLst>
              <a:ext uri="{FF2B5EF4-FFF2-40B4-BE49-F238E27FC236}">
                <a16:creationId xmlns="" xmlns:a16="http://schemas.microsoft.com/office/drawing/2014/main" id="{2F34FABB-82A2-AFCF-394A-7100481D8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351EA660-14D1-2009-5CB6-A8098A8C9342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Content Placeholder 5" descr="METRC logo.ai">
            <a:extLst>
              <a:ext uri="{FF2B5EF4-FFF2-40B4-BE49-F238E27FC236}">
                <a16:creationId xmlns="" xmlns:a16="http://schemas.microsoft.com/office/drawing/2014/main" id="{12110103-0452-DF20-D197-465F3D9B7D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A36ECEB0-5BFC-B610-3068-88BFC95FFF11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itle 1">
            <a:extLst>
              <a:ext uri="{FF2B5EF4-FFF2-40B4-BE49-F238E27FC236}">
                <a16:creationId xmlns="" xmlns:a16="http://schemas.microsoft.com/office/drawing/2014/main" id="{061678F6-F84C-04F2-DA40-5B8E6B787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660650"/>
            <a:ext cx="10972800" cy="1143000"/>
          </a:xfrm>
        </p:spPr>
        <p:txBody>
          <a:bodyPr/>
          <a:lstStyle/>
          <a:p>
            <a:r>
              <a:rPr lang="en-US" altLang="en-US" sz="6600"/>
              <a:t>Conclusion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="" xmlns:a16="http://schemas.microsoft.com/office/drawing/2014/main" id="{3840570D-50C1-1D66-4003-5C0F98254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/>
              <a:t>Conclusion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="" xmlns:a16="http://schemas.microsoft.com/office/drawing/2014/main" id="{6423BE52-D198-D98C-4C67-18B747BB4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</a:t>
            </a:r>
            <a:r>
              <a:rPr lang="en-US" dirty="0" smtClean="0"/>
              <a:t>e </a:t>
            </a:r>
            <a:r>
              <a:rPr lang="en-US" dirty="0"/>
              <a:t>found no difference in physical function for severe tibia fracture treated with internal fixation compared to modern ring external </a:t>
            </a:r>
            <a:r>
              <a:rPr lang="en-US" dirty="0" smtClean="0"/>
              <a:t>fixation.</a:t>
            </a:r>
          </a:p>
          <a:p>
            <a:pPr eaLnBrk="1" hangingPunct="1"/>
            <a:r>
              <a:rPr lang="en-US" dirty="0"/>
              <a:t>Future investigations should focus on end-segment fractures where more potential treatment differences may be </a:t>
            </a:r>
            <a:r>
              <a:rPr lang="en-US" dirty="0" smtClean="0"/>
              <a:t>seen.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14340" name="Content Placeholder 5" descr="METRC logo.ai">
            <a:extLst>
              <a:ext uri="{FF2B5EF4-FFF2-40B4-BE49-F238E27FC236}">
                <a16:creationId xmlns="" xmlns:a16="http://schemas.microsoft.com/office/drawing/2014/main" id="{272CA957-DA3B-169A-0BBA-56FD734BD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3934D5AB-FF99-816C-5A88-D01CCA4DBC37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="" xmlns:a16="http://schemas.microsoft.com/office/drawing/2014/main" id="{62801478-32EB-B322-2A51-7B97386F6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/>
              <a:t>References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="" xmlns:a16="http://schemas.microsoft.com/office/drawing/2014/main" id="{5CBC434A-2445-307B-37C2-679239D17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Major Extremity Trauma Research Consortium (METRC). Modern External Ring Fixation Versus Internal Fixation for Treatment of Severe Open Tibial Fractures: A Randomized Clinical Trial (FIXIT Study). </a:t>
            </a:r>
            <a:r>
              <a:rPr lang="en-US" sz="1800" i="1" dirty="0"/>
              <a:t>J Bone </a:t>
            </a:r>
            <a:r>
              <a:rPr lang="en-US" sz="1800" i="1" dirty="0" err="1"/>
              <a:t>Jt</a:t>
            </a:r>
            <a:r>
              <a:rPr lang="en-US" sz="1800" i="1" dirty="0"/>
              <a:t> Surg</a:t>
            </a:r>
            <a:r>
              <a:rPr lang="en-US" sz="1800" dirty="0"/>
              <a:t>. 2022;104(12):1061-1067. </a:t>
            </a:r>
            <a:r>
              <a:rPr lang="en-US" sz="1800" dirty="0" smtClean="0"/>
              <a:t>doi:10.2106/JBJS.21.01126</a:t>
            </a:r>
          </a:p>
          <a:p>
            <a:pPr eaLnBrk="1" hangingPunct="1"/>
            <a:r>
              <a:rPr lang="en-US" sz="1800" dirty="0" err="1"/>
              <a:t>Agel</a:t>
            </a:r>
            <a:r>
              <a:rPr lang="en-US" sz="1800" dirty="0"/>
              <a:t> J, METRC. Minimal Clinically Important Difference for the Short Musculoskeletal Functional Assessment: Pooled Data From 9 Multicenter, Prospective Clinical Trials. Orthopaedic Trauma Association Annual Meeting 2022. October 2022. Accessed July 30, 2023. https://ota.org/education/meetings-and-courses/abstracts/minimal-clinically-important-difference-short</a:t>
            </a:r>
            <a:endParaRPr lang="en-US" sz="1800" dirty="0" smtClean="0"/>
          </a:p>
          <a:p>
            <a:pPr eaLnBrk="1" hangingPunct="1"/>
            <a:endParaRPr lang="en-US" altLang="en-US" sz="1800" dirty="0"/>
          </a:p>
        </p:txBody>
      </p:sp>
      <p:pic>
        <p:nvPicPr>
          <p:cNvPr id="15364" name="Content Placeholder 5" descr="METRC logo.ai">
            <a:extLst>
              <a:ext uri="{FF2B5EF4-FFF2-40B4-BE49-F238E27FC236}">
                <a16:creationId xmlns="" xmlns:a16="http://schemas.microsoft.com/office/drawing/2014/main" id="{4ECEED83-E304-1682-2DAE-4AD9424E1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44396B3A-CCE9-E5F1-807D-47AA4FB81EB1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8DE3B5A7-E01C-CE02-376C-2C161D8F5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/>
              <a:t>Industry Conflicts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="" xmlns:a16="http://schemas.microsoft.com/office/drawing/2014/main" id="{676B52C5-B03D-024D-BFFE-166380973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No disclosures</a:t>
            </a:r>
            <a:endParaRPr lang="en-US" altLang="en-US" dirty="0"/>
          </a:p>
        </p:txBody>
      </p:sp>
      <p:pic>
        <p:nvPicPr>
          <p:cNvPr id="3076" name="Content Placeholder 5" descr="METRC logo.ai">
            <a:extLst>
              <a:ext uri="{FF2B5EF4-FFF2-40B4-BE49-F238E27FC236}">
                <a16:creationId xmlns="" xmlns:a16="http://schemas.microsoft.com/office/drawing/2014/main" id="{8D80F4F7-026B-F575-C247-2FA1CF846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91AA05D9-6B57-2C88-BC56-2BC668CA05D4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="" xmlns:a16="http://schemas.microsoft.com/office/drawing/2014/main" id="{BE04B4E3-6774-659E-BE30-B35FC7CED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Acknowledgements</a:t>
            </a:r>
          </a:p>
        </p:txBody>
      </p:sp>
      <p:pic>
        <p:nvPicPr>
          <p:cNvPr id="4099" name="Content Placeholder 5" descr="METRC logo.ai">
            <a:extLst>
              <a:ext uri="{FF2B5EF4-FFF2-40B4-BE49-F238E27FC236}">
                <a16:creationId xmlns="" xmlns:a16="http://schemas.microsoft.com/office/drawing/2014/main" id="{C51DC16B-750B-56FD-7FF9-33ECFDF1B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6224B802-9DB7-C055-CC6B-697148C7DE48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1" name="Content Placeholder 1">
            <a:extLst>
              <a:ext uri="{FF2B5EF4-FFF2-40B4-BE49-F238E27FC236}">
                <a16:creationId xmlns="" xmlns:a16="http://schemas.microsoft.com/office/drawing/2014/main" id="{9FCAB790-3E6B-C92E-0990-F481B0714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5132614" cy="4525963"/>
          </a:xfrm>
        </p:spPr>
        <p:txBody>
          <a:bodyPr/>
          <a:lstStyle/>
          <a:p>
            <a:r>
              <a:rPr lang="en-US" altLang="en-US" sz="2400" dirty="0" smtClean="0"/>
              <a:t>FIXIT Funding Source</a:t>
            </a:r>
          </a:p>
          <a:p>
            <a:pPr lvl="1"/>
            <a:r>
              <a:rPr lang="en-US" altLang="en-US" sz="2000" dirty="0" smtClean="0"/>
              <a:t>DOD W81XWH-09-2-0108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ontent Placeholder 5" descr="METRC logo.ai">
            <a:extLst>
              <a:ext uri="{FF2B5EF4-FFF2-40B4-BE49-F238E27FC236}">
                <a16:creationId xmlns="" xmlns:a16="http://schemas.microsoft.com/office/drawing/2014/main" id="{94347433-9C16-2F7D-FD51-58BB25055D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8F5D1E5-0605-0F8D-8B66-88368FC72C72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24" name="Title 1">
            <a:extLst>
              <a:ext uri="{FF2B5EF4-FFF2-40B4-BE49-F238E27FC236}">
                <a16:creationId xmlns="" xmlns:a16="http://schemas.microsoft.com/office/drawing/2014/main" id="{B974EAE7-A052-5772-7074-8A2576D1B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660650"/>
            <a:ext cx="10972800" cy="1143000"/>
          </a:xfrm>
        </p:spPr>
        <p:txBody>
          <a:bodyPr/>
          <a:lstStyle/>
          <a:p>
            <a:r>
              <a:rPr lang="en-US" altLang="en-US" sz="6600"/>
              <a:t>Background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="" xmlns:a16="http://schemas.microsoft.com/office/drawing/2014/main" id="{DDED434E-45B3-9F90-A9F2-8DC55EE8B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/>
              <a:t>Background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="" xmlns:a16="http://schemas.microsoft.com/office/drawing/2014/main" id="{F814291D-7E9B-58C6-6458-BF244A804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250" y="1660525"/>
            <a:ext cx="11141075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Open tibia fractures may have poor outcomes</a:t>
            </a:r>
          </a:p>
          <a:p>
            <a:pPr lvl="1" eaLnBrk="1" hangingPunct="1"/>
            <a:r>
              <a:rPr lang="en-US" altLang="en-US" dirty="0" smtClean="0"/>
              <a:t>Infection</a:t>
            </a:r>
          </a:p>
          <a:p>
            <a:pPr lvl="1" eaLnBrk="1" hangingPunct="1"/>
            <a:r>
              <a:rPr lang="en-US" altLang="en-US" dirty="0" smtClean="0"/>
              <a:t>Nonunion</a:t>
            </a:r>
          </a:p>
          <a:p>
            <a:pPr lvl="1" eaLnBrk="1" hangingPunct="1"/>
            <a:r>
              <a:rPr lang="en-US" altLang="en-US" dirty="0" smtClean="0"/>
              <a:t>Amputation</a:t>
            </a:r>
          </a:p>
          <a:p>
            <a:pPr eaLnBrk="1" hangingPunct="1"/>
            <a:r>
              <a:rPr lang="en-US" altLang="en-US" dirty="0" smtClean="0"/>
              <a:t>Main FIXIT publication showed worse outcomes with external fixation v internal</a:t>
            </a:r>
          </a:p>
          <a:p>
            <a:pPr lvl="1" eaLnBrk="1" hangingPunct="1"/>
            <a:r>
              <a:rPr lang="en-US" altLang="en-US" dirty="0" smtClean="0"/>
              <a:t>Ex fix with higher loss of reduction/implant failure</a:t>
            </a:r>
          </a:p>
          <a:p>
            <a:pPr eaLnBrk="1" hangingPunct="1"/>
            <a:r>
              <a:rPr lang="en-US" altLang="en-US" dirty="0" smtClean="0"/>
              <a:t>The purpose of this study was testing the hypothesis of ORIF v Ex-fix results in different functional outcomes 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endParaRPr lang="en-US" altLang="en-US" dirty="0"/>
          </a:p>
        </p:txBody>
      </p:sp>
      <p:pic>
        <p:nvPicPr>
          <p:cNvPr id="6148" name="Content Placeholder 5" descr="METRC logo.ai">
            <a:extLst>
              <a:ext uri="{FF2B5EF4-FFF2-40B4-BE49-F238E27FC236}">
                <a16:creationId xmlns="" xmlns:a16="http://schemas.microsoft.com/office/drawing/2014/main" id="{6E59E397-FD1F-9D72-07FD-6F33680562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5F221465-25C8-B189-7AE4-62D089C3CA18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5" descr="METRC logo.ai">
            <a:extLst>
              <a:ext uri="{FF2B5EF4-FFF2-40B4-BE49-F238E27FC236}">
                <a16:creationId xmlns="" xmlns:a16="http://schemas.microsoft.com/office/drawing/2014/main" id="{E711B9E9-715C-728A-CDB9-3114F085C5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18BA65A7-58C3-D1BB-A098-F81AAD45B0AF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72" name="Title 1">
            <a:extLst>
              <a:ext uri="{FF2B5EF4-FFF2-40B4-BE49-F238E27FC236}">
                <a16:creationId xmlns="" xmlns:a16="http://schemas.microsoft.com/office/drawing/2014/main" id="{C0B44208-07A1-1891-DDDC-A6007C1C2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660650"/>
            <a:ext cx="10972800" cy="1143000"/>
          </a:xfrm>
        </p:spPr>
        <p:txBody>
          <a:bodyPr/>
          <a:lstStyle/>
          <a:p>
            <a:r>
              <a:rPr lang="en-US" altLang="en-US" sz="6600"/>
              <a:t>Methods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11DD0EF9-5B3A-383F-78CB-E9B77018C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Study Design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6F2829A8-8C50-39BB-7C9F-6B927E07E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Pre-planned </a:t>
            </a:r>
            <a:r>
              <a:rPr lang="en-US" dirty="0"/>
              <a:t>analysis of secondary outcomes from the FIXIT </a:t>
            </a:r>
            <a:r>
              <a:rPr lang="en-US" dirty="0" smtClean="0"/>
              <a:t>study (METRC 2022)</a:t>
            </a:r>
          </a:p>
          <a:p>
            <a:pPr lvl="1" eaLnBrk="1" hangingPunct="1"/>
            <a:r>
              <a:rPr lang="en-US" dirty="0" smtClean="0"/>
              <a:t>A multicenter RCT, </a:t>
            </a:r>
            <a:r>
              <a:rPr lang="en-US" dirty="0"/>
              <a:t>included patients </a:t>
            </a:r>
            <a:r>
              <a:rPr lang="en-US" dirty="0" smtClean="0"/>
              <a:t>18-64 year olds with Type </a:t>
            </a:r>
            <a:r>
              <a:rPr lang="en-US" dirty="0"/>
              <a:t>IIIB or severe Type IIIA diaphyseal or metaphyseal tibia fracture randomly assigned to either internal fixation (IF; n=132) or modern external ring fixation (EF; n=122</a:t>
            </a:r>
            <a:r>
              <a:rPr lang="en-US" dirty="0" smtClean="0"/>
              <a:t>)</a:t>
            </a:r>
          </a:p>
          <a:p>
            <a:pPr eaLnBrk="1" hangingPunct="1"/>
            <a:r>
              <a:rPr lang="en-US" dirty="0"/>
              <a:t>Outcomes included Short Musculoskeletal Function Assessment (SMFA), Veterans RAND 12 item Survey (VR-12) physical component score (PCS), use of ambulatory assistive devices, and weight bearing status</a:t>
            </a:r>
            <a:endParaRPr lang="en-US" altLang="en-US" dirty="0"/>
          </a:p>
        </p:txBody>
      </p:sp>
      <p:pic>
        <p:nvPicPr>
          <p:cNvPr id="8196" name="Content Placeholder 5" descr="METRC logo.ai">
            <a:extLst>
              <a:ext uri="{FF2B5EF4-FFF2-40B4-BE49-F238E27FC236}">
                <a16:creationId xmlns="" xmlns:a16="http://schemas.microsoft.com/office/drawing/2014/main" id="{4D5AB045-7E18-C5A1-7A81-CC0E12CF5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CC24A55-4057-3237-4DFF-B6B94057C157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Content Placeholder 5" descr="METRC logo.ai">
            <a:extLst>
              <a:ext uri="{FF2B5EF4-FFF2-40B4-BE49-F238E27FC236}">
                <a16:creationId xmlns="" xmlns:a16="http://schemas.microsoft.com/office/drawing/2014/main" id="{69B7AFA1-51F3-C67B-4C8F-A256D587B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24256D7D-2012-EC08-5151-70B31763F66E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20" name="Title 1">
            <a:extLst>
              <a:ext uri="{FF2B5EF4-FFF2-40B4-BE49-F238E27FC236}">
                <a16:creationId xmlns="" xmlns:a16="http://schemas.microsoft.com/office/drawing/2014/main" id="{3982057A-CD7C-FD9B-9442-9A84E3662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660650"/>
            <a:ext cx="10972800" cy="1143000"/>
          </a:xfrm>
        </p:spPr>
        <p:txBody>
          <a:bodyPr/>
          <a:lstStyle/>
          <a:p>
            <a:r>
              <a:rPr lang="en-US" altLang="en-US" sz="6600"/>
              <a:t>Results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3A02209E-5DA6-1179-D2F4-4AABB06FA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1300"/>
            <a:ext cx="10972800" cy="1143000"/>
          </a:xfrm>
        </p:spPr>
        <p:txBody>
          <a:bodyPr/>
          <a:lstStyle/>
          <a:p>
            <a:pPr eaLnBrk="1" hangingPunct="1"/>
            <a:r>
              <a:rPr lang="en-US" altLang="en-US"/>
              <a:t>Results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="" xmlns:a16="http://schemas.microsoft.com/office/drawing/2014/main" id="{FEC511D5-0C0F-3B84-5057-5A5C691B9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VR-12 </a:t>
            </a:r>
            <a:r>
              <a:rPr lang="en-US" sz="2400" dirty="0"/>
              <a:t>PCS were slightly higher (better) for IF (24.8) vs. EF (22.6) at 3 months (mean difference 2.2 [95% </a:t>
            </a:r>
            <a:r>
              <a:rPr lang="en-US" sz="2400" dirty="0" smtClean="0"/>
              <a:t>CI: </a:t>
            </a:r>
            <a:r>
              <a:rPr lang="en-US" sz="2400" dirty="0"/>
              <a:t>0.2, 4.3]; p=0.03</a:t>
            </a:r>
            <a:r>
              <a:rPr lang="en-US" sz="2400" dirty="0" smtClean="0"/>
              <a:t>).</a:t>
            </a:r>
          </a:p>
          <a:p>
            <a:pPr eaLnBrk="1" hangingPunct="1"/>
            <a:r>
              <a:rPr lang="en-US" sz="2400" dirty="0"/>
              <a:t>N</a:t>
            </a:r>
            <a:r>
              <a:rPr lang="en-US" sz="2400" dirty="0" smtClean="0"/>
              <a:t>o </a:t>
            </a:r>
            <a:r>
              <a:rPr lang="en-US" sz="2400" dirty="0"/>
              <a:t>differences between groups at all other time </a:t>
            </a:r>
            <a:r>
              <a:rPr lang="en-US" sz="2400" dirty="0" smtClean="0"/>
              <a:t>points, and no </a:t>
            </a:r>
            <a:r>
              <a:rPr lang="en-US" sz="2400" dirty="0"/>
              <a:t>clinically or statistically significant treatment group differences in SMFA </a:t>
            </a:r>
            <a:r>
              <a:rPr lang="en-US" sz="2400" dirty="0" smtClean="0"/>
              <a:t>scores </a:t>
            </a:r>
            <a:r>
              <a:rPr lang="en-US" sz="2400" dirty="0"/>
              <a:t>at any time point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400" dirty="0"/>
              <a:t>EF was associated with higher risk of using any ambulatory assistive device at 6 months (Relative Risk: 1.5 [95% CI: 1.21, 1.82]; p = &lt;0.0001).  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The </a:t>
            </a:r>
            <a:r>
              <a:rPr lang="en-US" sz="2400" dirty="0"/>
              <a:t>absolute number of patients using any ambulatory device was 37.6% for IF and 45.3% for EF at one year.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altLang="en-US" sz="2400" dirty="0" smtClean="0"/>
              <a:t>In stratified analysis by fracture location (end segment v diaphyseal), </a:t>
            </a:r>
            <a:r>
              <a:rPr lang="en-US" sz="2400" dirty="0"/>
              <a:t>VR-12 scores were approximately 5 points higher for </a:t>
            </a:r>
            <a:r>
              <a:rPr lang="en-US" sz="2400" dirty="0" smtClean="0"/>
              <a:t>IF in </a:t>
            </a:r>
            <a:r>
              <a:rPr lang="en-US" sz="2400" dirty="0"/>
              <a:t>end segment fractures compared to </a:t>
            </a:r>
            <a:r>
              <a:rPr lang="en-US" sz="2400" dirty="0" smtClean="0"/>
              <a:t>EF </a:t>
            </a:r>
            <a:r>
              <a:rPr lang="en-US" sz="2400" dirty="0"/>
              <a:t>at 3 months and 6 </a:t>
            </a:r>
            <a:r>
              <a:rPr lang="en-US" sz="2400" dirty="0" smtClean="0"/>
              <a:t>months.</a:t>
            </a:r>
            <a:endParaRPr lang="en-US" altLang="en-US" sz="2400" dirty="0"/>
          </a:p>
        </p:txBody>
      </p:sp>
      <p:pic>
        <p:nvPicPr>
          <p:cNvPr id="10244" name="Content Placeholder 5" descr="METRC logo.ai">
            <a:extLst>
              <a:ext uri="{FF2B5EF4-FFF2-40B4-BE49-F238E27FC236}">
                <a16:creationId xmlns="" xmlns:a16="http://schemas.microsoft.com/office/drawing/2014/main" id="{0444BDCF-82DB-404F-AAB8-2F01113A1F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31" r="-6731"/>
          <a:stretch>
            <a:fillRect/>
          </a:stretch>
        </p:blipFill>
        <p:spPr bwMode="auto">
          <a:xfrm>
            <a:off x="10183813" y="5715000"/>
            <a:ext cx="1876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865A4B10-62F0-05AC-1E0B-D2EE9C23C4CA}"/>
              </a:ext>
            </a:extLst>
          </p:cNvPr>
          <p:cNvCxnSpPr>
            <a:cxnSpLocks/>
          </p:cNvCxnSpPr>
          <p:nvPr/>
        </p:nvCxnSpPr>
        <p:spPr>
          <a:xfrm>
            <a:off x="609600" y="1573213"/>
            <a:ext cx="10972800" cy="0"/>
          </a:xfrm>
          <a:prstGeom prst="line">
            <a:avLst/>
          </a:prstGeom>
          <a:ln w="63500" cmpd="sng">
            <a:gradFill flip="none" rotWithShape="1">
              <a:gsLst>
                <a:gs pos="0">
                  <a:srgbClr val="FF0000">
                    <a:lumMod val="99000"/>
                    <a:lumOff val="1000"/>
                  </a:srgb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1F497D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F822BC80BCDE41B8F18D51E2B66CD9" ma:contentTypeVersion="15" ma:contentTypeDescription="Create a new document." ma:contentTypeScope="" ma:versionID="d1073acc31adc32a2cce38c31526bc3d">
  <xsd:schema xmlns:xsd="http://www.w3.org/2001/XMLSchema" xmlns:xs="http://www.w3.org/2001/XMLSchema" xmlns:p="http://schemas.microsoft.com/office/2006/metadata/properties" xmlns:ns2="f7709743-119f-4d5d-9d02-663e8dcee778" xmlns:ns3="a3e8281c-1cea-4085-8f94-0ce49b4db758" targetNamespace="http://schemas.microsoft.com/office/2006/metadata/properties" ma:root="true" ma:fieldsID="ad120f0106ada82a58f043e0812818b8" ns2:_="" ns3:_="">
    <xsd:import namespace="f7709743-119f-4d5d-9d02-663e8dcee778"/>
    <xsd:import namespace="a3e8281c-1cea-4085-8f94-0ce49b4db7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709743-119f-4d5d-9d02-663e8dcee7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3f7c956-802a-45ac-b2ba-cc7850678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e8281c-1cea-4085-8f94-0ce49b4db75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8836c50-aa0b-4efb-b502-38ac7d6a2ce1}" ma:internalName="TaxCatchAll" ma:showField="CatchAllData" ma:web="a3e8281c-1cea-4085-8f94-0ce49b4db7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7709743-119f-4d5d-9d02-663e8dcee778">
      <Terms xmlns="http://schemas.microsoft.com/office/infopath/2007/PartnerControls"/>
    </lcf76f155ced4ddcb4097134ff3c332f>
    <TaxCatchAll xmlns="a3e8281c-1cea-4085-8f94-0ce49b4db758" xsi:nil="true"/>
  </documentManagement>
</p:properties>
</file>

<file path=customXml/itemProps1.xml><?xml version="1.0" encoding="utf-8"?>
<ds:datastoreItem xmlns:ds="http://schemas.openxmlformats.org/officeDocument/2006/customXml" ds:itemID="{D7C855BD-EC00-460F-B7DF-79F3A7A41F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6223BE-30EE-4838-AC8F-1CE15F9B2DE7}"/>
</file>

<file path=customXml/itemProps3.xml><?xml version="1.0" encoding="utf-8"?>
<ds:datastoreItem xmlns:ds="http://schemas.openxmlformats.org/officeDocument/2006/customXml" ds:itemID="{0E931233-958C-4E21-86A3-36FE526B2844}"/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587</Words>
  <Application>Microsoft Office PowerPoint</Application>
  <PresentationFormat>Widescreen</PresentationFormat>
  <Paragraphs>51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ＭＳ Ｐゴシック</vt:lpstr>
      <vt:lpstr>Arial</vt:lpstr>
      <vt:lpstr>Calibri</vt:lpstr>
      <vt:lpstr>Office Theme</vt:lpstr>
      <vt:lpstr>PowerPoint Presentation</vt:lpstr>
      <vt:lpstr>Industry Conflicts</vt:lpstr>
      <vt:lpstr>Acknowledgements</vt:lpstr>
      <vt:lpstr>Background</vt:lpstr>
      <vt:lpstr>Background</vt:lpstr>
      <vt:lpstr>Methods</vt:lpstr>
      <vt:lpstr>Study Design</vt:lpstr>
      <vt:lpstr>Results</vt:lpstr>
      <vt:lpstr>Results</vt:lpstr>
      <vt:lpstr>Discussion</vt:lpstr>
      <vt:lpstr>Discussion</vt:lpstr>
      <vt:lpstr>Conclusion</vt:lpstr>
      <vt:lpstr>Conclusion</vt:lpstr>
      <vt:lpstr>References</vt:lpstr>
    </vt:vector>
  </TitlesOfParts>
  <Company>Johns Hopkins Bloomberg School of Public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Anthony Carlini</dc:creator>
  <cp:lastModifiedBy>justin solarczyk</cp:lastModifiedBy>
  <cp:revision>59</cp:revision>
  <dcterms:created xsi:type="dcterms:W3CDTF">2009-12-01T14:38:20Z</dcterms:created>
  <dcterms:modified xsi:type="dcterms:W3CDTF">2024-10-16T17:59:18Z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0x01010064F822BC80BCDE41B8F18D51E2B66CD9</vt:lpwstr>
  </property>
</Properties>
</file>